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8" r:id="rId4"/>
    <p:sldId id="265" r:id="rId5"/>
    <p:sldId id="268" r:id="rId6"/>
    <p:sldId id="269" r:id="rId7"/>
    <p:sldId id="260" r:id="rId8"/>
    <p:sldId id="267" r:id="rId9"/>
    <p:sldId id="272" r:id="rId10"/>
    <p:sldId id="273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5E15A3-FDF9-4C18-AF48-8FB97C5290A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1DB21C0-19EA-4317-9970-4111D1501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com/topics/andrew-carnegie/video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Andrew_Carnegie,_three-quarter_length_portrait,_seated,_facing_slightly_left,_1913-crop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com/videos/great-minds-of-business-henry-ford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Henry_ford_1919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2971800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Cornelius Vanderbilt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Andrew Carnegie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John Rockefeller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J.P. Morgan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Henry Ford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2192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The Captains of Industry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John D. Rockefeller = 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990600"/>
            <a:ext cx="9067800" cy="5791200"/>
          </a:xfrm>
        </p:spPr>
        <p:txBody>
          <a:bodyPr>
            <a:noAutofit/>
          </a:bodyPr>
          <a:lstStyle/>
          <a:p>
            <a:r>
              <a:rPr lang="en-US" sz="2800" b="1" dirty="0"/>
              <a:t>How he acquired his wealth</a:t>
            </a:r>
            <a:r>
              <a:rPr lang="en-US" sz="2800" b="1" dirty="0" smtClean="0"/>
              <a:t>:</a:t>
            </a:r>
          </a:p>
          <a:p>
            <a:pPr lvl="1"/>
            <a:r>
              <a:rPr lang="en-US" dirty="0" smtClean="0"/>
              <a:t>bought out oil companies </a:t>
            </a:r>
          </a:p>
          <a:p>
            <a:pPr lvl="1"/>
            <a:r>
              <a:rPr lang="en-US" dirty="0" smtClean="0"/>
              <a:t>controlled most of the refining and shipping process</a:t>
            </a:r>
          </a:p>
          <a:p>
            <a:r>
              <a:rPr lang="en-US" sz="2800" b="1" dirty="0" smtClean="0"/>
              <a:t>How he (or his related industries) treated workers</a:t>
            </a:r>
            <a:r>
              <a:rPr lang="en-US" sz="2800" dirty="0" smtClean="0"/>
              <a:t>:</a:t>
            </a:r>
          </a:p>
          <a:p>
            <a:pPr lvl="1"/>
            <a:r>
              <a:rPr lang="en-US" dirty="0" smtClean="0"/>
              <a:t>Bought out competition </a:t>
            </a:r>
          </a:p>
          <a:p>
            <a:pPr lvl="1"/>
            <a:r>
              <a:rPr lang="en-US" dirty="0" smtClean="0"/>
              <a:t>price slashing</a:t>
            </a:r>
          </a:p>
          <a:p>
            <a:r>
              <a:rPr lang="en-US" sz="2800" b="1" dirty="0" smtClean="0"/>
              <a:t>How he spent his money</a:t>
            </a:r>
            <a:r>
              <a:rPr lang="en-US" sz="2800" dirty="0" smtClean="0"/>
              <a:t>:</a:t>
            </a:r>
          </a:p>
          <a:p>
            <a:pPr lvl="1"/>
            <a:r>
              <a:rPr lang="en-US" dirty="0" smtClean="0"/>
              <a:t>Simple and frugal personal life</a:t>
            </a:r>
            <a:endParaRPr lang="en-US" dirty="0"/>
          </a:p>
          <a:p>
            <a:r>
              <a:rPr lang="en-US" sz="2800" b="1" dirty="0"/>
              <a:t>How he donated his money</a:t>
            </a:r>
            <a:r>
              <a:rPr lang="en-US" sz="2800" dirty="0" smtClean="0"/>
              <a:t>:</a:t>
            </a:r>
          </a:p>
          <a:p>
            <a:pPr lvl="1"/>
            <a:r>
              <a:rPr lang="en-US" dirty="0" smtClean="0"/>
              <a:t>Universities</a:t>
            </a:r>
          </a:p>
          <a:p>
            <a:pPr lvl="1"/>
            <a:r>
              <a:rPr lang="en-US" dirty="0" smtClean="0"/>
              <a:t>organization to set up free high schools </a:t>
            </a:r>
            <a:endParaRPr lang="en-US" dirty="0"/>
          </a:p>
          <a:p>
            <a:r>
              <a:rPr lang="en-US" sz="2800" b="1" dirty="0"/>
              <a:t>Robber Baron or Captain of Industry</a:t>
            </a:r>
            <a:r>
              <a:rPr lang="en-US" sz="2800" dirty="0"/>
              <a:t>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10395"/>
            <a:ext cx="2628900" cy="379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87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4456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Cornelius Vanderbilt = Railroads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990600"/>
            <a:ext cx="9067800" cy="53340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tarted with steamboats in competition with Fulton. </a:t>
            </a:r>
            <a:r>
              <a:rPr lang="en-US" dirty="0"/>
              <a:t>T</a:t>
            </a:r>
            <a:r>
              <a:rPr lang="en-US" dirty="0" smtClean="0"/>
              <a:t>hen built the New York Central Railroad system and then the Grand Central Railroad. </a:t>
            </a:r>
          </a:p>
          <a:p>
            <a:r>
              <a:rPr lang="en-US" i="1" dirty="0" smtClean="0"/>
              <a:t>“I </a:t>
            </a:r>
            <a:r>
              <a:rPr lang="en-US" i="1" dirty="0"/>
              <a:t>have been insane on the subject of moneymaking all my </a:t>
            </a:r>
            <a:r>
              <a:rPr lang="en-US" i="1" dirty="0" smtClean="0"/>
              <a:t>life”</a:t>
            </a:r>
          </a:p>
          <a:p>
            <a:r>
              <a:rPr lang="en-US" i="1" dirty="0" smtClean="0"/>
              <a:t>“You </a:t>
            </a:r>
            <a:r>
              <a:rPr lang="en-US" i="1" dirty="0"/>
              <a:t>have undertaken to cheat me. I won't sue you, for the law is too slow. I'll ruin you</a:t>
            </a:r>
            <a:r>
              <a:rPr lang="en-US" i="1" dirty="0" smtClean="0"/>
              <a:t>.”</a:t>
            </a:r>
            <a:endParaRPr lang="en-US" dirty="0" smtClean="0"/>
          </a:p>
          <a:p>
            <a:r>
              <a:rPr lang="en-US" i="1" dirty="0" smtClean="0"/>
              <a:t>“What </a:t>
            </a:r>
            <a:r>
              <a:rPr lang="en-US" i="1" dirty="0"/>
              <a:t>do I care about law?  </a:t>
            </a:r>
            <a:r>
              <a:rPr lang="en-US" i="1" dirty="0" smtClean="0"/>
              <a:t>                                                                      </a:t>
            </a:r>
            <a:r>
              <a:rPr lang="en-US" i="1" dirty="0" err="1" smtClean="0"/>
              <a:t>Ain't</a:t>
            </a:r>
            <a:r>
              <a:rPr lang="en-US" i="1" dirty="0" smtClean="0"/>
              <a:t> </a:t>
            </a:r>
            <a:r>
              <a:rPr lang="en-US" i="1" dirty="0"/>
              <a:t>I got the power</a:t>
            </a:r>
            <a:r>
              <a:rPr lang="en-US" i="1" dirty="0" smtClean="0"/>
              <a:t>?”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3048000"/>
            <a:ext cx="49784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Cornelius Vanderbilt = Railroads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91600" cy="56388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How he </a:t>
            </a:r>
            <a:r>
              <a:rPr lang="en-US" b="1" dirty="0" smtClean="0"/>
              <a:t>acquired his wealth:</a:t>
            </a:r>
          </a:p>
          <a:p>
            <a:pPr lvl="1"/>
            <a:r>
              <a:rPr lang="en-US" dirty="0" smtClean="0"/>
              <a:t>railroads (The Central Railroad) &amp; shipping</a:t>
            </a:r>
          </a:p>
          <a:p>
            <a:r>
              <a:rPr lang="en-US" b="1" dirty="0" smtClean="0"/>
              <a:t>How </a:t>
            </a:r>
            <a:r>
              <a:rPr lang="en-US" b="1" dirty="0"/>
              <a:t>he (or his </a:t>
            </a:r>
            <a:r>
              <a:rPr lang="en-US" b="1" dirty="0" smtClean="0"/>
              <a:t>related industries</a:t>
            </a:r>
            <a:r>
              <a:rPr lang="en-US" b="1" dirty="0"/>
              <a:t>) treated </a:t>
            </a:r>
            <a:r>
              <a:rPr lang="en-US" b="1" dirty="0" smtClean="0"/>
              <a:t>workers:</a:t>
            </a:r>
          </a:p>
          <a:p>
            <a:pPr lvl="1"/>
            <a:r>
              <a:rPr lang="en-US" dirty="0" smtClean="0"/>
              <a:t>Building the Grand Central Terminal helped employ thousands. </a:t>
            </a:r>
          </a:p>
          <a:p>
            <a:pPr lvl="1"/>
            <a:r>
              <a:rPr lang="en-US" dirty="0" smtClean="0"/>
              <a:t>Workers </a:t>
            </a:r>
            <a:r>
              <a:rPr lang="en-US" dirty="0"/>
              <a:t>were paid </a:t>
            </a:r>
            <a:r>
              <a:rPr lang="en-US" b="1" dirty="0"/>
              <a:t>very</a:t>
            </a:r>
            <a:r>
              <a:rPr lang="en-US" dirty="0"/>
              <a:t> </a:t>
            </a:r>
            <a:r>
              <a:rPr lang="en-US" dirty="0" smtClean="0"/>
              <a:t>little </a:t>
            </a:r>
            <a:r>
              <a:rPr lang="en-US" dirty="0"/>
              <a:t>and worked </a:t>
            </a:r>
            <a:r>
              <a:rPr lang="en-US" b="1" dirty="0"/>
              <a:t>long</a:t>
            </a:r>
            <a:r>
              <a:rPr lang="en-US" dirty="0"/>
              <a:t> hours. </a:t>
            </a:r>
          </a:p>
          <a:p>
            <a:r>
              <a:rPr lang="en-US" b="1" dirty="0"/>
              <a:t>How he </a:t>
            </a:r>
            <a:r>
              <a:rPr lang="en-US" b="1" dirty="0" smtClean="0"/>
              <a:t>spent his money:</a:t>
            </a:r>
          </a:p>
          <a:p>
            <a:pPr lvl="1"/>
            <a:r>
              <a:rPr lang="en-US" dirty="0" smtClean="0"/>
              <a:t>Built a yacht and toured Europe; </a:t>
            </a:r>
          </a:p>
          <a:p>
            <a:pPr lvl="1"/>
            <a:r>
              <a:rPr lang="en-US" dirty="0" smtClean="0"/>
              <a:t>Staten Island mansion; </a:t>
            </a:r>
          </a:p>
          <a:p>
            <a:pPr lvl="1"/>
            <a:r>
              <a:rPr lang="en-US" dirty="0" smtClean="0"/>
              <a:t>Biltmore Estate</a:t>
            </a:r>
            <a:endParaRPr lang="en-US" dirty="0"/>
          </a:p>
          <a:p>
            <a:r>
              <a:rPr lang="en-US" b="1" dirty="0"/>
              <a:t>How he </a:t>
            </a:r>
            <a:r>
              <a:rPr lang="en-US" b="1" dirty="0" smtClean="0"/>
              <a:t>donated his money:</a:t>
            </a:r>
          </a:p>
          <a:p>
            <a:pPr lvl="1"/>
            <a:r>
              <a:rPr lang="en-US" dirty="0" smtClean="0"/>
              <a:t>Largest endowment to a University; wife’s church; </a:t>
            </a:r>
          </a:p>
          <a:p>
            <a:pPr lvl="1"/>
            <a:r>
              <a:rPr lang="en-US" dirty="0" smtClean="0"/>
              <a:t>left 95% of estate to eldest son</a:t>
            </a:r>
          </a:p>
          <a:p>
            <a:r>
              <a:rPr lang="en-US" b="1" dirty="0" smtClean="0"/>
              <a:t>Robber </a:t>
            </a:r>
            <a:r>
              <a:rPr lang="en-US" b="1" dirty="0"/>
              <a:t>Baron </a:t>
            </a:r>
            <a:r>
              <a:rPr lang="en-US" b="1" dirty="0" smtClean="0"/>
              <a:t>or Captain </a:t>
            </a:r>
            <a:r>
              <a:rPr lang="en-US" b="1" dirty="0"/>
              <a:t>of Industry?</a:t>
            </a:r>
            <a:endParaRPr lang="en-US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05116"/>
            <a:ext cx="23812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8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/>
          <a:lstStyle/>
          <a:p>
            <a:pPr algn="ctr"/>
            <a:r>
              <a:rPr lang="en-US" dirty="0" smtClean="0"/>
              <a:t>Terms to Know?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447800"/>
            <a:ext cx="8991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Robber</a:t>
            </a:r>
            <a:r>
              <a:rPr lang="en-US" dirty="0" smtClean="0"/>
              <a:t> Baron</a:t>
            </a:r>
          </a:p>
          <a:p>
            <a:pPr lvl="1"/>
            <a:r>
              <a:rPr lang="en-US" dirty="0" smtClean="0"/>
              <a:t>The term </a:t>
            </a:r>
            <a:r>
              <a:rPr lang="en-US" dirty="0"/>
              <a:t>may now relate to any businessman or banker who used </a:t>
            </a:r>
            <a:r>
              <a:rPr lang="en-US" b="1" dirty="0"/>
              <a:t>questionable</a:t>
            </a:r>
            <a:r>
              <a:rPr lang="en-US" dirty="0"/>
              <a:t> business practices to become powerful or wealthy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May use political means to achieve their ends</a:t>
            </a:r>
          </a:p>
          <a:p>
            <a:r>
              <a:rPr lang="en-US" b="1" dirty="0" smtClean="0"/>
              <a:t>Captains </a:t>
            </a:r>
            <a:r>
              <a:rPr lang="en-US" dirty="0" smtClean="0"/>
              <a:t>of Industry</a:t>
            </a:r>
          </a:p>
          <a:p>
            <a:pPr lvl="1"/>
            <a:r>
              <a:rPr lang="en-US" dirty="0"/>
              <a:t>describing a business leader whose means of amassing a personal fortune </a:t>
            </a:r>
            <a:r>
              <a:rPr lang="en-US" b="1" dirty="0"/>
              <a:t>contributes positively </a:t>
            </a:r>
            <a:r>
              <a:rPr lang="en-US" dirty="0"/>
              <a:t>to the country in some way. </a:t>
            </a:r>
          </a:p>
          <a:p>
            <a:pPr lvl="1"/>
            <a:r>
              <a:rPr lang="en-US" dirty="0" smtClean="0"/>
              <a:t>May be through </a:t>
            </a:r>
            <a:r>
              <a:rPr lang="en-US" dirty="0"/>
              <a:t>increased productivity, expansion of markets, providing more jobs, or acts of </a:t>
            </a:r>
            <a:r>
              <a:rPr lang="en-US" b="1" dirty="0" smtClean="0"/>
              <a:t>philanthropy</a:t>
            </a:r>
          </a:p>
        </p:txBody>
      </p:sp>
    </p:spTree>
    <p:extLst>
      <p:ext uri="{BB962C8B-B14F-4D97-AF65-F5344CB8AC3E}">
        <p14:creationId xmlns:p14="http://schemas.microsoft.com/office/powerpoint/2010/main" val="308384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439116"/>
            <a:ext cx="4876800" cy="34188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30162"/>
            <a:ext cx="7772400" cy="8683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Andrew Carnegie = steel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914400"/>
            <a:ext cx="9067800" cy="5791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 was born in Scotland and worked as a bobbin boy and a telegraph operator. He then worked for the Pennsylvania Railroad. </a:t>
            </a:r>
          </a:p>
          <a:p>
            <a:r>
              <a:rPr lang="en-US" sz="2800" i="1" dirty="0" smtClean="0"/>
              <a:t>“You cannot </a:t>
            </a:r>
            <a:r>
              <a:rPr lang="en-US" sz="2800" i="1" dirty="0"/>
              <a:t>push anyone up the ladder unless he is willing </a:t>
            </a:r>
            <a:r>
              <a:rPr lang="en-US" sz="2800" i="1" dirty="0" smtClean="0"/>
              <a:t>to climb.”</a:t>
            </a:r>
          </a:p>
          <a:p>
            <a:r>
              <a:rPr lang="en-US" sz="2800" i="1" dirty="0" smtClean="0"/>
              <a:t>“The </a:t>
            </a:r>
            <a:r>
              <a:rPr lang="en-US" sz="2800" i="1" dirty="0"/>
              <a:t>first man gets the oyster, the second man gets the shell</a:t>
            </a:r>
            <a:r>
              <a:rPr lang="en-US" sz="2800" i="1" dirty="0" smtClean="0"/>
              <a:t>.”</a:t>
            </a:r>
          </a:p>
          <a:p>
            <a:r>
              <a:rPr lang="en-US" sz="2800" i="1" dirty="0" smtClean="0"/>
              <a:t>“Mr</a:t>
            </a:r>
            <a:r>
              <a:rPr lang="en-US" sz="2800" i="1" dirty="0"/>
              <a:t>. Morgan buys his partners; I grow my own. </a:t>
            </a:r>
            <a:r>
              <a:rPr lang="en-US" sz="2800" i="1" dirty="0" smtClean="0"/>
              <a:t>“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>
                <a:hlinkClick r:id="rId3"/>
              </a:rPr>
              <a:t>VIDEO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Andrew Carnegie = steel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066800"/>
            <a:ext cx="8991600" cy="5715000"/>
          </a:xfrm>
        </p:spPr>
        <p:txBody>
          <a:bodyPr/>
          <a:lstStyle/>
          <a:p>
            <a:r>
              <a:rPr lang="en-US" b="1" dirty="0"/>
              <a:t>How he acquired his wealth:</a:t>
            </a:r>
          </a:p>
          <a:p>
            <a:pPr lvl="1"/>
            <a:r>
              <a:rPr lang="en-US" dirty="0"/>
              <a:t>Gained control of every step of the steel making </a:t>
            </a:r>
            <a:r>
              <a:rPr lang="en-US" dirty="0" smtClean="0"/>
              <a:t>process </a:t>
            </a:r>
          </a:p>
          <a:p>
            <a:pPr lvl="1"/>
            <a:r>
              <a:rPr lang="en-US" dirty="0" smtClean="0"/>
              <a:t>Carnegie Steel Company</a:t>
            </a:r>
            <a:endParaRPr lang="en-US" dirty="0"/>
          </a:p>
          <a:p>
            <a:r>
              <a:rPr lang="en-US" b="1" dirty="0"/>
              <a:t>How he (or his related industries) treated workers:</a:t>
            </a:r>
          </a:p>
          <a:p>
            <a:pPr lvl="1"/>
            <a:r>
              <a:rPr lang="en-US" dirty="0" smtClean="0"/>
              <a:t>Homestead strike: locked </a:t>
            </a:r>
            <a:r>
              <a:rPr lang="en-US" dirty="0"/>
              <a:t>out workers </a:t>
            </a:r>
            <a:r>
              <a:rPr lang="en-US" dirty="0" smtClean="0"/>
              <a:t>who demanded more money. Hired a private army to take control. Nine workers were killed.</a:t>
            </a:r>
            <a:endParaRPr lang="en-US" dirty="0"/>
          </a:p>
          <a:p>
            <a:r>
              <a:rPr lang="en-US" b="1" dirty="0"/>
              <a:t>How he spent his money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books</a:t>
            </a:r>
            <a:r>
              <a:rPr lang="en-US" dirty="0"/>
              <a:t>, music, </a:t>
            </a:r>
            <a:r>
              <a:rPr lang="en-US" dirty="0" smtClean="0"/>
              <a:t>and the </a:t>
            </a:r>
            <a:r>
              <a:rPr lang="en-US" dirty="0"/>
              <a:t>fine </a:t>
            </a:r>
            <a:r>
              <a:rPr lang="en-US" dirty="0" smtClean="0"/>
              <a:t>arts</a:t>
            </a:r>
            <a:endParaRPr lang="en-US" b="1" dirty="0"/>
          </a:p>
          <a:p>
            <a:r>
              <a:rPr lang="en-US" b="1" dirty="0"/>
              <a:t>How he donated his money:</a:t>
            </a:r>
          </a:p>
          <a:p>
            <a:pPr lvl="1"/>
            <a:r>
              <a:rPr lang="en-US" dirty="0"/>
              <a:t>“Gospel of Wealth”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rich had a duty to improve society); </a:t>
            </a:r>
            <a:endParaRPr lang="en-US" dirty="0" smtClean="0"/>
          </a:p>
          <a:p>
            <a:pPr lvl="1"/>
            <a:r>
              <a:rPr lang="en-US" dirty="0" smtClean="0"/>
              <a:t>Libraries</a:t>
            </a:r>
            <a:endParaRPr lang="en-US" dirty="0"/>
          </a:p>
          <a:p>
            <a:r>
              <a:rPr lang="en-US" b="1" dirty="0"/>
              <a:t>Robber Baron or Captain of Industry?</a:t>
            </a:r>
          </a:p>
        </p:txBody>
      </p:sp>
      <p:pic>
        <p:nvPicPr>
          <p:cNvPr id="5122" name="Picture 2" descr="Andrew Carnegie, three-quarter length portrait, seated, facing slightly left, 1913-crop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571875"/>
            <a:ext cx="26289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60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Henry Ford = automobiles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181" y="2362200"/>
            <a:ext cx="5240419" cy="4267200"/>
          </a:xfrm>
        </p:spPr>
      </p:pic>
      <p:sp>
        <p:nvSpPr>
          <p:cNvPr id="5" name="TextBox 4"/>
          <p:cNvSpPr txBox="1"/>
          <p:nvPr/>
        </p:nvSpPr>
        <p:spPr>
          <a:xfrm>
            <a:off x="152400" y="12192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990600"/>
            <a:ext cx="8991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He was born in 1863 near Detroit, Michigan. At the age of 16 he got a job with a machinist because he had always been fascinated with machines</a:t>
            </a:r>
          </a:p>
          <a:p>
            <a:r>
              <a:rPr lang="en-US" sz="2400" i="1" dirty="0" smtClean="0"/>
              <a:t>“A business that makes nothing but money is a poor business”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“Don't find fault, find a remedy. “</a:t>
            </a:r>
          </a:p>
          <a:p>
            <a:endParaRPr lang="en-US" sz="2400" i="1" dirty="0"/>
          </a:p>
          <a:p>
            <a:r>
              <a:rPr lang="en-US" sz="2400" dirty="0" smtClean="0">
                <a:hlinkClick r:id="rId3"/>
              </a:rPr>
              <a:t>VIDEO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7621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Henry Ford = automobiles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90600"/>
            <a:ext cx="8991600" cy="5791200"/>
          </a:xfrm>
        </p:spPr>
        <p:txBody>
          <a:bodyPr>
            <a:normAutofit/>
          </a:bodyPr>
          <a:lstStyle/>
          <a:p>
            <a:r>
              <a:rPr lang="en-US" b="1" dirty="0"/>
              <a:t>How he acquired his wealth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Automobile </a:t>
            </a:r>
          </a:p>
          <a:p>
            <a:pPr lvl="1"/>
            <a:r>
              <a:rPr lang="en-US" dirty="0" smtClean="0"/>
              <a:t>assembly line</a:t>
            </a:r>
          </a:p>
          <a:p>
            <a:pPr lvl="1"/>
            <a:r>
              <a:rPr lang="en-US" dirty="0" smtClean="0"/>
              <a:t>Ford Motor Company</a:t>
            </a:r>
            <a:endParaRPr lang="en-US" dirty="0"/>
          </a:p>
          <a:p>
            <a:r>
              <a:rPr lang="en-US" b="1" dirty="0"/>
              <a:t>How he (or his related industries) treated workers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High wages for workers; 40-hour work week</a:t>
            </a:r>
          </a:p>
          <a:p>
            <a:pPr lvl="1"/>
            <a:r>
              <a:rPr lang="en-US" dirty="0" smtClean="0"/>
              <a:t>Demanded “Socially Moral” employees</a:t>
            </a:r>
          </a:p>
          <a:p>
            <a:r>
              <a:rPr lang="en-US" b="1" dirty="0" smtClean="0"/>
              <a:t>How </a:t>
            </a:r>
            <a:r>
              <a:rPr lang="en-US" b="1" dirty="0"/>
              <a:t>he spent his money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Racecars</a:t>
            </a:r>
            <a:endParaRPr lang="en-US" dirty="0"/>
          </a:p>
          <a:p>
            <a:r>
              <a:rPr lang="en-US" b="1" dirty="0"/>
              <a:t>How he donated his money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Created a museum </a:t>
            </a:r>
          </a:p>
          <a:p>
            <a:pPr lvl="1"/>
            <a:r>
              <a:rPr lang="en-US" dirty="0" smtClean="0"/>
              <a:t>Paid children’s hospital bills</a:t>
            </a:r>
            <a:endParaRPr lang="en-US" dirty="0"/>
          </a:p>
          <a:p>
            <a:r>
              <a:rPr lang="en-US" b="1" dirty="0"/>
              <a:t>Robber Baron or Captain of Industry</a:t>
            </a:r>
            <a:r>
              <a:rPr lang="en-US" dirty="0"/>
              <a:t>?</a:t>
            </a:r>
          </a:p>
        </p:txBody>
      </p:sp>
      <p:pic>
        <p:nvPicPr>
          <p:cNvPr id="4098" name="Picture 2" descr="Henry ford 191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153121"/>
            <a:ext cx="2781300" cy="355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25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92162"/>
          </a:xfrm>
        </p:spPr>
        <p:txBody>
          <a:bodyPr/>
          <a:lstStyle/>
          <a:p>
            <a:pPr algn="ctr"/>
            <a:r>
              <a:rPr lang="en-US" dirty="0" smtClean="0"/>
              <a:t>J.P. Morgan = steel &amp; banking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762000"/>
            <a:ext cx="9067800" cy="5105400"/>
          </a:xfrm>
        </p:spPr>
        <p:txBody>
          <a:bodyPr/>
          <a:lstStyle/>
          <a:p>
            <a:r>
              <a:rPr lang="en-US" dirty="0" smtClean="0"/>
              <a:t>He was a wealthy banker that bought U.S. Steel. He had so much money, he loaned money to the U.S. government! He spent money on art, yachts, and fine champagne! Titanic near-miss! He willed his art to the Metropolitan Museum of Art in NY City! </a:t>
            </a:r>
          </a:p>
          <a:p>
            <a:r>
              <a:rPr lang="en-US" i="1" dirty="0" smtClean="0"/>
              <a:t>“Go </a:t>
            </a:r>
            <a:r>
              <a:rPr lang="en-US" i="1" dirty="0"/>
              <a:t>as far as you can see; when you get there, you'll be able to see </a:t>
            </a:r>
            <a:r>
              <a:rPr lang="en-US" i="1" dirty="0" smtClean="0"/>
              <a:t>farther.”</a:t>
            </a:r>
          </a:p>
          <a:p>
            <a:r>
              <a:rPr lang="en-US" i="1" dirty="0" smtClean="0"/>
              <a:t>“A </a:t>
            </a:r>
            <a:r>
              <a:rPr lang="en-US" i="1" dirty="0"/>
              <a:t>man always has two reasons for doing anything--a good reason and the real reason</a:t>
            </a:r>
            <a:r>
              <a:rPr lang="en-US" i="1" dirty="0" smtClean="0"/>
              <a:t>.”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334489"/>
            <a:ext cx="5124450" cy="3371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944562"/>
          </a:xfrm>
        </p:spPr>
        <p:txBody>
          <a:bodyPr/>
          <a:lstStyle/>
          <a:p>
            <a:pPr algn="ctr"/>
            <a:r>
              <a:rPr lang="en-US" dirty="0" smtClean="0"/>
              <a:t>J.P. Morgan = steel &amp; banking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914400"/>
            <a:ext cx="8991600" cy="5867400"/>
          </a:xfrm>
        </p:spPr>
        <p:txBody>
          <a:bodyPr>
            <a:noAutofit/>
          </a:bodyPr>
          <a:lstStyle/>
          <a:p>
            <a:r>
              <a:rPr lang="en-US" sz="2800" b="1" dirty="0"/>
              <a:t>How he acquired his wealth</a:t>
            </a:r>
            <a:r>
              <a:rPr lang="en-US" sz="2800" b="1" dirty="0" smtClean="0"/>
              <a:t>:</a:t>
            </a:r>
          </a:p>
          <a:p>
            <a:pPr lvl="1"/>
            <a:r>
              <a:rPr lang="en-US" dirty="0" smtClean="0"/>
              <a:t>Accounting and banking; </a:t>
            </a:r>
          </a:p>
          <a:p>
            <a:pPr lvl="1"/>
            <a:r>
              <a:rPr lang="en-US" dirty="0" smtClean="0"/>
              <a:t>used trusts to control American industry</a:t>
            </a:r>
            <a:endParaRPr lang="en-US" dirty="0"/>
          </a:p>
          <a:p>
            <a:r>
              <a:rPr lang="en-US" sz="2800" b="1" dirty="0"/>
              <a:t>How he (or his related industries) treated workers</a:t>
            </a:r>
            <a:r>
              <a:rPr lang="en-US" sz="2800" b="1" dirty="0" smtClean="0"/>
              <a:t>:</a:t>
            </a:r>
          </a:p>
          <a:p>
            <a:pPr lvl="1"/>
            <a:r>
              <a:rPr lang="en-US" dirty="0" smtClean="0"/>
              <a:t>Coldly rational; </a:t>
            </a:r>
          </a:p>
          <a:p>
            <a:pPr lvl="1"/>
            <a:r>
              <a:rPr lang="en-US" dirty="0" smtClean="0"/>
              <a:t>used aggressive tactics to root out troublemakers </a:t>
            </a:r>
            <a:endParaRPr lang="en-US" dirty="0"/>
          </a:p>
          <a:p>
            <a:r>
              <a:rPr lang="en-US" sz="2800" b="1" dirty="0"/>
              <a:t>How he spent his money</a:t>
            </a:r>
            <a:r>
              <a:rPr lang="en-US" sz="2800" b="1" dirty="0" smtClean="0"/>
              <a:t>:</a:t>
            </a:r>
          </a:p>
          <a:p>
            <a:pPr lvl="1"/>
            <a:r>
              <a:rPr lang="en-US" dirty="0" smtClean="0"/>
              <a:t>Art; cigars; gems; yachts</a:t>
            </a:r>
          </a:p>
          <a:p>
            <a:pPr lvl="1"/>
            <a:r>
              <a:rPr lang="en-US" dirty="0" smtClean="0"/>
              <a:t>first house in NY to have electricity</a:t>
            </a:r>
          </a:p>
          <a:p>
            <a:r>
              <a:rPr lang="en-US" sz="2800" b="1" dirty="0" smtClean="0"/>
              <a:t>How he donated his money:</a:t>
            </a:r>
          </a:p>
          <a:p>
            <a:pPr lvl="1"/>
            <a:r>
              <a:rPr lang="en-US" dirty="0" smtClean="0"/>
              <a:t>Libraries; </a:t>
            </a:r>
          </a:p>
          <a:p>
            <a:pPr lvl="1"/>
            <a:r>
              <a:rPr lang="en-US" dirty="0" smtClean="0"/>
              <a:t>Art museums</a:t>
            </a:r>
            <a:endParaRPr lang="en-US" dirty="0"/>
          </a:p>
          <a:p>
            <a:r>
              <a:rPr lang="en-US" sz="2800" b="1" dirty="0"/>
              <a:t>Robber Baron or Captain of </a:t>
            </a:r>
            <a:r>
              <a:rPr lang="en-US" sz="2800" b="1" dirty="0" smtClean="0"/>
              <a:t>Industry?</a:t>
            </a:r>
            <a:endParaRPr lang="en-US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2958465"/>
            <a:ext cx="2733675" cy="367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1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868362"/>
          </a:xfrm>
        </p:spPr>
        <p:txBody>
          <a:bodyPr/>
          <a:lstStyle/>
          <a:p>
            <a:pPr algn="ctr"/>
            <a:r>
              <a:rPr lang="en-US" dirty="0" smtClean="0"/>
              <a:t>John D. Rockefeller = 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990600"/>
            <a:ext cx="9067800" cy="5029200"/>
          </a:xfrm>
        </p:spPr>
        <p:txBody>
          <a:bodyPr/>
          <a:lstStyle/>
          <a:p>
            <a:r>
              <a:rPr lang="en-US" dirty="0" smtClean="0"/>
              <a:t>He started out being a bookkeeper and then went into the grain business. He then invested in oil. (Standard Oil) He had a </a:t>
            </a:r>
            <a:r>
              <a:rPr lang="en-US" b="1" dirty="0" smtClean="0"/>
              <a:t>monopoly</a:t>
            </a:r>
            <a:r>
              <a:rPr lang="en-US" dirty="0" smtClean="0"/>
              <a:t> on the oil business by owning 85% of the oil in the U.S.! Rockefeller gave away about $550 million to charities! Colonial Williamsburg was restored thanks to him!</a:t>
            </a:r>
          </a:p>
          <a:p>
            <a:r>
              <a:rPr lang="en-US" i="1" dirty="0" smtClean="0"/>
              <a:t>“ “I </a:t>
            </a:r>
            <a:r>
              <a:rPr lang="en-US" i="1" dirty="0"/>
              <a:t>have ways of making money that you know nothing of. </a:t>
            </a:r>
            <a:r>
              <a:rPr lang="en-US" i="1" dirty="0" smtClean="0"/>
              <a:t>“</a:t>
            </a:r>
          </a:p>
          <a:p>
            <a:r>
              <a:rPr lang="en-US" i="1" dirty="0" smtClean="0"/>
              <a:t>“Competition </a:t>
            </a:r>
            <a:r>
              <a:rPr lang="en-US" i="1" dirty="0"/>
              <a:t>is a sin. </a:t>
            </a:r>
            <a:r>
              <a:rPr lang="en-US" i="1" dirty="0" smtClean="0"/>
              <a:t>“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pic>
        <p:nvPicPr>
          <p:cNvPr id="53250" name="Picture 2" descr="http://www.cardcow.com/images/the-eyrie-summer-home-of-john-d-rockefeller-seal-harbor-us-state-town-views-maine-seal-harbor-21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562718"/>
            <a:ext cx="5867399" cy="2295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37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1043</TotalTime>
  <Words>910</Words>
  <Application>Microsoft Office PowerPoint</Application>
  <PresentationFormat>On-screen Show (4:3)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Franklin Gothic Book</vt:lpstr>
      <vt:lpstr>Perpetua</vt:lpstr>
      <vt:lpstr>Wingdings 2</vt:lpstr>
      <vt:lpstr>Equity</vt:lpstr>
      <vt:lpstr>The Captains of Industry</vt:lpstr>
      <vt:lpstr>Terms to Know? </vt:lpstr>
      <vt:lpstr>Andrew Carnegie = steel</vt:lpstr>
      <vt:lpstr>Andrew Carnegie = steel</vt:lpstr>
      <vt:lpstr>Henry Ford = automobiles</vt:lpstr>
      <vt:lpstr>Henry Ford = automobiles</vt:lpstr>
      <vt:lpstr>J.P. Morgan = steel &amp; banking</vt:lpstr>
      <vt:lpstr>J.P. Morgan = steel &amp; banking</vt:lpstr>
      <vt:lpstr>John D. Rockefeller = oil</vt:lpstr>
      <vt:lpstr>John D. Rockefeller = oil</vt:lpstr>
      <vt:lpstr>Cornelius Vanderbilt = Railroads</vt:lpstr>
      <vt:lpstr>Cornelius Vanderbilt = Railroads</vt:lpstr>
    </vt:vector>
  </TitlesOfParts>
  <Company>Virginia Beach City Public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Captains of Industry</dc:title>
  <dc:creator>tlgibbon</dc:creator>
  <cp:lastModifiedBy>Vickie J. Dean</cp:lastModifiedBy>
  <cp:revision>72</cp:revision>
  <dcterms:created xsi:type="dcterms:W3CDTF">2009-10-08T13:06:35Z</dcterms:created>
  <dcterms:modified xsi:type="dcterms:W3CDTF">2014-10-10T15:36:37Z</dcterms:modified>
</cp:coreProperties>
</file>